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42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3" r:id="rId3"/>
    <p:sldId id="258" r:id="rId4"/>
    <p:sldId id="341" r:id="rId5"/>
    <p:sldId id="339" r:id="rId6"/>
    <p:sldId id="335" r:id="rId7"/>
    <p:sldId id="337" r:id="rId8"/>
    <p:sldId id="338" r:id="rId9"/>
    <p:sldId id="336" r:id="rId10"/>
    <p:sldId id="343" r:id="rId11"/>
    <p:sldId id="354" r:id="rId12"/>
    <p:sldId id="355" r:id="rId13"/>
    <p:sldId id="346" r:id="rId14"/>
    <p:sldId id="356" r:id="rId15"/>
    <p:sldId id="352" r:id="rId16"/>
    <p:sldId id="357" r:id="rId17"/>
    <p:sldId id="358" r:id="rId18"/>
    <p:sldId id="348" r:id="rId19"/>
    <p:sldId id="359" r:id="rId20"/>
  </p:sldIdLst>
  <p:sldSz cx="12192000" cy="6858000"/>
  <p:notesSz cx="6858000" cy="1609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83064" autoAdjust="0"/>
  </p:normalViewPr>
  <p:slideViewPr>
    <p:cSldViewPr>
      <p:cViewPr varScale="1">
        <p:scale>
          <a:sx n="82" d="100"/>
          <a:sy n="82" d="100"/>
        </p:scale>
        <p:origin x="228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09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r>
              <a:rPr lang="en-US"/>
              <a:t>Standard Deduction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r>
              <a:rPr lang="en-US"/>
              <a:t>What's New for TY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FD4922B-FE7F-485C-81C4-EC45C9DFC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097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2" tIns="46586" rIns="93172" bIns="46586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2" tIns="46586" rIns="93172" bIns="46586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2" tIns="46586" rIns="93172" bIns="46586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7988" y="698500"/>
            <a:ext cx="6192837" cy="34845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041" y="4415790"/>
            <a:ext cx="5606698" cy="4181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04" tIns="47686" rIns="91704" bIns="47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/>
              <a:t>Add text</a:t>
            </a:r>
          </a:p>
          <a:p>
            <a:pPr lvl="1"/>
            <a:r>
              <a:rPr lang="en-US" altLang="en-US" noProof="0" dirty="0"/>
              <a:t>Add text</a:t>
            </a:r>
          </a:p>
          <a:p>
            <a:pPr lvl="2"/>
            <a:r>
              <a:rPr lang="en-US" altLang="en-US" noProof="0" dirty="0"/>
              <a:t>Add text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2" tIns="46586" rIns="93172" bIns="46586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0937" y="8829966"/>
            <a:ext cx="3036217" cy="46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04" tIns="47686" rIns="91704" bIns="47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49E07FB-9845-486F-BB1A-8892DE4F9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807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Char char="•"/>
      <a:defRPr sz="1600" b="1" kern="1200">
        <a:solidFill>
          <a:srgbClr val="000000"/>
        </a:solidFill>
        <a:latin typeface="Cambria" panose="020405030504060302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Char char="•"/>
      <a:defRPr sz="1600" b="1" kern="1200" baseline="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Char char="•"/>
      <a:defRPr sz="1600" b="1" kern="1200" baseline="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EBA52E-6346-41B9-9A4A-E4662D2FA1CC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04" tIns="47686" rIns="91704" bIns="47686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1CD454E-AF72-4103-B040-AAE49FA6E960}" type="slidenum">
              <a:rPr lang="en-US" altLang="en-US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Calibri" pitchFamily="34" charset="0"/>
              <a:cs typeface="Arial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solidFill>
            <a:srgbClr val="FFFFFF"/>
          </a:solidFill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9"/>
              </a:spcBef>
              <a:buClrTx/>
              <a:tabLst>
                <a:tab pos="0" algn="l"/>
                <a:tab pos="931717" algn="l"/>
                <a:tab pos="1863435" algn="l"/>
                <a:tab pos="2795153" algn="l"/>
                <a:tab pos="3726870" algn="l"/>
                <a:tab pos="4658587" algn="l"/>
                <a:tab pos="5590305" algn="l"/>
                <a:tab pos="6522023" algn="l"/>
                <a:tab pos="7453740" algn="l"/>
                <a:tab pos="8385458" algn="l"/>
                <a:tab pos="9317175" algn="l"/>
                <a:tab pos="10248893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Release 2 notes:</a:t>
            </a:r>
          </a:p>
          <a:p>
            <a:pPr marL="457200" lvl="1" indent="0" eaLnBrk="1" hangingPunct="1">
              <a:spcBef>
                <a:spcPts val="459"/>
              </a:spcBef>
              <a:buClrTx/>
              <a:buNone/>
              <a:tabLst>
                <a:tab pos="0" algn="l"/>
                <a:tab pos="931717" algn="l"/>
                <a:tab pos="1863435" algn="l"/>
                <a:tab pos="2795153" algn="l"/>
                <a:tab pos="3726870" algn="l"/>
                <a:tab pos="4658587" algn="l"/>
                <a:tab pos="5590305" algn="l"/>
                <a:tab pos="6522023" algn="l"/>
                <a:tab pos="7453740" algn="l"/>
                <a:tab pos="8385458" algn="l"/>
                <a:tab pos="9317175" algn="l"/>
                <a:tab pos="10248893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  <a:cs typeface="Calibri"/>
              </a:rPr>
              <a:t>#7 Clarified additional standard deduction </a:t>
            </a:r>
            <a:r>
              <a:rPr lang="en-US" altLang="en-US" dirty="0" smtClean="0">
                <a:latin typeface="Calibri" pitchFamily="34" charset="0"/>
                <a:ea typeface="SimSun" pitchFamily="2" charset="-122"/>
                <a:cs typeface="Calibri"/>
              </a:rPr>
              <a:t>amount</a:t>
            </a:r>
          </a:p>
          <a:p>
            <a:pPr marL="457200" lvl="1" indent="0" eaLnBrk="1" hangingPunct="1">
              <a:spcBef>
                <a:spcPts val="459"/>
              </a:spcBef>
              <a:buClrTx/>
              <a:buNone/>
              <a:tabLst>
                <a:tab pos="0" algn="l"/>
                <a:tab pos="931717" algn="l"/>
                <a:tab pos="1863435" algn="l"/>
                <a:tab pos="2795153" algn="l"/>
                <a:tab pos="3726870" algn="l"/>
                <a:tab pos="4658587" algn="l"/>
                <a:tab pos="5590305" algn="l"/>
                <a:tab pos="6522023" algn="l"/>
                <a:tab pos="7453740" algn="l"/>
                <a:tab pos="8385458" algn="l"/>
                <a:tab pos="9317175" algn="l"/>
                <a:tab pos="10248893" algn="l"/>
              </a:tabLst>
            </a:pPr>
            <a:r>
              <a:rPr lang="en-US" altLang="en-US" dirty="0" smtClean="0">
                <a:latin typeface="Calibri" pitchFamily="34" charset="0"/>
                <a:ea typeface="SimSun" pitchFamily="2" charset="-122"/>
                <a:cs typeface="Calibri"/>
              </a:rPr>
              <a:t>#13 Clarified that </a:t>
            </a:r>
            <a:r>
              <a:rPr lang="en-US" altLang="en-US" baseline="0" dirty="0" smtClean="0">
                <a:latin typeface="Calibri" pitchFamily="34" charset="0"/>
                <a:ea typeface="SimSun" pitchFamily="2" charset="-122"/>
                <a:cs typeface="Calibri"/>
              </a:rPr>
              <a:t>adjustments or deductions do not affect the </a:t>
            </a:r>
            <a:r>
              <a:rPr lang="en-US" altLang="en-US" baseline="0" dirty="0" err="1" smtClean="0">
                <a:latin typeface="Calibri" pitchFamily="34" charset="0"/>
                <a:ea typeface="SimSun" pitchFamily="2" charset="-122"/>
                <a:cs typeface="Calibri"/>
              </a:rPr>
              <a:t>QBI</a:t>
            </a:r>
            <a:r>
              <a:rPr lang="en-US" altLang="en-US" baseline="0" dirty="0" smtClean="0">
                <a:latin typeface="Calibri" pitchFamily="34" charset="0"/>
                <a:ea typeface="SimSun" pitchFamily="2" charset="-122"/>
                <a:cs typeface="Calibri"/>
              </a:rPr>
              <a:t> deduction</a:t>
            </a:r>
            <a:endParaRPr lang="en-US" altLang="en-US" dirty="0">
              <a:latin typeface="Calibri" pitchFamily="34" charset="0"/>
              <a:ea typeface="SimSun" pitchFamily="2" charset="-122"/>
              <a:cs typeface="Calibri"/>
            </a:endParaRPr>
          </a:p>
          <a:p>
            <a:pPr marL="457200" lvl="1" indent="0" eaLnBrk="1" hangingPunct="1">
              <a:spcBef>
                <a:spcPts val="459"/>
              </a:spcBef>
              <a:buClrTx/>
              <a:buNone/>
              <a:tabLst>
                <a:tab pos="0" algn="l"/>
                <a:tab pos="931717" algn="l"/>
                <a:tab pos="1863435" algn="l"/>
                <a:tab pos="2795153" algn="l"/>
                <a:tab pos="3726870" algn="l"/>
                <a:tab pos="4658587" algn="l"/>
                <a:tab pos="5590305" algn="l"/>
                <a:tab pos="6522023" algn="l"/>
                <a:tab pos="7453740" algn="l"/>
                <a:tab pos="8385458" algn="l"/>
                <a:tab pos="9317175" algn="l"/>
                <a:tab pos="10248893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#14, 17 </a:t>
            </a:r>
            <a:r>
              <a:rPr lang="en-US" altLang="en-US" dirty="0" smtClean="0">
                <a:latin typeface="Calibri" pitchFamily="34" charset="0"/>
                <a:ea typeface="SimSun" pitchFamily="2" charset="-122"/>
              </a:rPr>
              <a:t>Corrected calculation and clarified </a:t>
            </a:r>
            <a:r>
              <a:rPr lang="en-US" altLang="en-US" dirty="0">
                <a:latin typeface="Calibri" pitchFamily="34" charset="0"/>
                <a:ea typeface="SimSun" pitchFamily="2" charset="-122"/>
              </a:rPr>
              <a:t>that net capital gains</a:t>
            </a:r>
            <a:r>
              <a:rPr lang="en-US" altLang="en-US" baseline="0" dirty="0">
                <a:latin typeface="Calibri" pitchFamily="34" charset="0"/>
                <a:ea typeface="SimSun" pitchFamily="2" charset="-122"/>
              </a:rPr>
              <a:t> includes qualified dividends for the QBI deduction computation</a:t>
            </a:r>
            <a:endParaRPr lang="en-US" altLang="en-US" baseline="0" dirty="0">
              <a:latin typeface="Calibri" pitchFamily="34" charset="0"/>
              <a:ea typeface="SimSun" pitchFamily="2" charset="-122"/>
              <a:cs typeface="Calibri"/>
            </a:endParaRPr>
          </a:p>
          <a:p>
            <a:pPr marL="457200" lvl="1" indent="0" eaLnBrk="1" hangingPunct="1">
              <a:spcBef>
                <a:spcPts val="459"/>
              </a:spcBef>
              <a:buClrTx/>
              <a:buNone/>
              <a:tabLst>
                <a:tab pos="0" algn="l"/>
                <a:tab pos="931717" algn="l"/>
                <a:tab pos="1863435" algn="l"/>
                <a:tab pos="2795153" algn="l"/>
                <a:tab pos="3726870" algn="l"/>
                <a:tab pos="4658587" algn="l"/>
                <a:tab pos="5590305" algn="l"/>
                <a:tab pos="6522023" algn="l"/>
                <a:tab pos="7453740" algn="l"/>
                <a:tab pos="8385458" algn="l"/>
                <a:tab pos="9317175" algn="l"/>
                <a:tab pos="10248893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  <a:cs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1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Also referred to as Section199A Business Income Deduction</a:t>
            </a:r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endParaRPr lang="en-US" b="1" baseline="0" dirty="0"/>
          </a:p>
          <a:p>
            <a:r>
              <a:rPr lang="en-US" b="1" baseline="0" dirty="0"/>
              <a:t>Remember: Subtract net capital gain from taxable income before calculating QBI deduction</a:t>
            </a: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1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Also referred to as Section199A Business Income Deduction</a:t>
            </a:r>
          </a:p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5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9E07FB-9845-486F-BB1A-8892DE4F9DB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8A2374-5375-4C73-8613-2778F9CCD561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cs typeface="Arial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None/>
            </a:pPr>
            <a:r>
              <a:rPr lang="en-US" altLang="en-US" dirty="0"/>
              <a:t>Check</a:t>
            </a:r>
            <a:r>
              <a:rPr lang="en-US" altLang="en-US" baseline="0" dirty="0"/>
              <a:t> filing requirements for MFJ (JOINT) when couple did not live together at end of year. Standard deduction and filing requirements are NOT the same.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r>
              <a:rPr lang="en-US" altLang="en-US" dirty="0"/>
              <a:t>Check</a:t>
            </a:r>
            <a:r>
              <a:rPr lang="en-US" altLang="en-US" baseline="0" dirty="0"/>
              <a:t> filing requirements for MFJ (JOINT) when couple did not live together at end of year. Standard deduction and filing requirements are NOT the same.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9E07FB-9845-486F-BB1A-8892DE4F9DB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9F7325-6B68-4A9A-B571-56AF0E080C0E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cs typeface="Arial" charset="0"/>
            </a:endParaRPr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7988" y="698500"/>
            <a:ext cx="6192837" cy="3484563"/>
          </a:xfrm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4697" indent="-174697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If second to file chooses to itemize and first to file choose standard, first to file must amend his/her return to itemize deductions</a:t>
            </a: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860D5-C84B-4266-A61E-6CAD3582C107}" type="slidenum">
              <a:rPr lang="en-US" altLang="en-US">
                <a:solidFill>
                  <a:schemeClr val="tx1"/>
                </a:solidFill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7988" y="698500"/>
            <a:ext cx="6192837" cy="3484563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Not necessary for taxpayer to produce this certified statement – remind them of need to prove if asked and accept their verbal statement - it’s their return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3D7308-66F8-4C9D-8BFE-209402FE1EBA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7988" y="698500"/>
            <a:ext cx="6192837" cy="3484563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Refer to Pub 4012 F-1 for the regular standard deduction amounts</a:t>
            </a:r>
          </a:p>
          <a:p>
            <a:r>
              <a:rPr lang="en-US" altLang="en-US" dirty="0"/>
              <a:t>Good worksheet in Pub 4012 this year for dependent’s standard</a:t>
            </a:r>
            <a:r>
              <a:rPr lang="en-US" altLang="en-US" baseline="0" dirty="0"/>
              <a:t> deduction</a:t>
            </a:r>
          </a:p>
          <a:p>
            <a:endParaRPr lang="en-US" altLang="en-US" dirty="0">
              <a:ea typeface="Cambria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FD36DE-0875-4F1E-94A3-9C62CA5BB0CD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Also referred to as Section199A Business Income Deduction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New box 5 1099-DIV for section 199A</a:t>
            </a:r>
            <a:r>
              <a:rPr lang="en-US" b="1" baseline="0" dirty="0"/>
              <a:t> dividends eligible for QBI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See</a:t>
            </a:r>
            <a:r>
              <a:rPr lang="en-US" b="1" baseline="0" dirty="0"/>
              <a:t> Pub 4012 Tab F for TaxSlayer entries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F88D6-BB1D-486B-ABF6-3159C773C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6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F88D6-BB1D-486B-ABF6-3159C773C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498F88D6-BB1D-486B-ABF6-3159C773C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4A93C-AC3D-4E5F-BE78-396A112056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6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C4DF3-5A21-420F-B0FA-8308B61E0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pPr>
              <a:defRPr/>
            </a:pPr>
            <a:fld id="{498F88D6-BB1D-486B-ABF6-3159C773C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8F88D6-BB1D-486B-ABF6-3159C773C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 F</a:t>
            </a:r>
          </a:p>
          <a:p>
            <a:r>
              <a:rPr lang="en-US" altLang="en-US" dirty="0"/>
              <a:t>Pub 4491 – Lesson 20</a:t>
            </a:r>
          </a:p>
        </p:txBody>
      </p:sp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Standard Deduction</a:t>
            </a:r>
            <a:r>
              <a:rPr lang="en-US" altLang="en-US" sz="3200"/>
              <a:t/>
            </a:r>
            <a:br>
              <a:rPr lang="en-US" altLang="en-US" sz="3200"/>
            </a:br>
            <a:r>
              <a:rPr lang="en-US" altLang="en-US" sz="3200" dirty="0"/>
              <a:t>Qualified Business Income Deduction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Deduction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 lIns="91438" tIns="45719" rIns="91438" bIns="45719" rtlCol="0" anchor="t">
            <a:normAutofit/>
          </a:bodyPr>
          <a:lstStyle/>
          <a:p>
            <a:r>
              <a:rPr lang="en-US" dirty="0"/>
              <a:t>Individual taxpayers can deduct up to 20% of qualified business income (</a:t>
            </a:r>
            <a:r>
              <a:rPr lang="en-US" dirty="0" err="1"/>
              <a:t>QBI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deduction from AGI to arrive at taxable income</a:t>
            </a:r>
          </a:p>
          <a:p>
            <a:pPr lvl="1"/>
            <a:r>
              <a:rPr lang="en-US" dirty="0"/>
              <a:t>In addition to standard or itemized deductions</a:t>
            </a:r>
          </a:p>
          <a:p>
            <a:r>
              <a:rPr lang="en-US" dirty="0"/>
              <a:t>New for 2018 and in scope</a:t>
            </a:r>
          </a:p>
          <a:p>
            <a:r>
              <a:rPr lang="en-US" dirty="0"/>
              <a:t>Also referred to as Section 199A deduction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Qualified Business Income Deduction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425480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Schedule C income (combined if more than one)</a:t>
            </a:r>
          </a:p>
          <a:p>
            <a:pPr>
              <a:lnSpc>
                <a:spcPct val="110000"/>
              </a:lnSpc>
            </a:pPr>
            <a:r>
              <a:rPr lang="en-US" dirty="0"/>
              <a:t>Pass-through entity business income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Such as partnerships, S corporations, limited liability companies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All pass-through entities with business income are </a:t>
            </a:r>
            <a:r>
              <a:rPr lang="en-US" b="1" dirty="0"/>
              <a:t>out of scope</a:t>
            </a:r>
          </a:p>
          <a:p>
            <a:pPr>
              <a:lnSpc>
                <a:spcPct val="110000"/>
              </a:lnSpc>
            </a:pPr>
            <a:r>
              <a:rPr lang="en-US" dirty="0"/>
              <a:t>Real Estate Investment Trust (REIT) 199A dividends</a:t>
            </a:r>
          </a:p>
          <a:p>
            <a:pPr>
              <a:lnSpc>
                <a:spcPct val="110000"/>
              </a:lnSpc>
            </a:pPr>
            <a:r>
              <a:rPr lang="en-US" dirty="0"/>
              <a:t>Scope: if taxable income (before the </a:t>
            </a:r>
            <a:r>
              <a:rPr lang="en-US" dirty="0" err="1"/>
              <a:t>QBI</a:t>
            </a:r>
            <a:r>
              <a:rPr lang="en-US" dirty="0"/>
              <a:t> deduction) exceeds $157,500 ($315,000 if MFJ) the return is out of scope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Special rules apply if threshold is exceeded – out of scope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Other scope limitations may </a:t>
            </a:r>
            <a:r>
              <a:rPr lang="en-US" dirty="0" smtClean="0"/>
              <a:t>kick in at lower </a:t>
            </a:r>
            <a:r>
              <a:rPr lang="en-US" dirty="0"/>
              <a:t>income limits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Business Income</a:t>
            </a:r>
          </a:p>
        </p:txBody>
      </p:sp>
    </p:spTree>
    <p:extLst>
      <p:ext uri="{BB962C8B-B14F-4D97-AF65-F5344CB8AC3E}">
        <p14:creationId xmlns:p14="http://schemas.microsoft.com/office/powerpoint/2010/main" val="15549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66802" y="1761433"/>
            <a:ext cx="10286997" cy="4023360"/>
          </a:xfrm>
        </p:spPr>
        <p:txBody>
          <a:bodyPr>
            <a:normAutofit/>
          </a:bodyPr>
          <a:lstStyle/>
          <a:p>
            <a:r>
              <a:rPr lang="en-US" dirty="0"/>
              <a:t>Schedule C is </a:t>
            </a:r>
            <a:r>
              <a:rPr lang="en-US" b="1" dirty="0"/>
              <a:t>not</a:t>
            </a:r>
            <a:r>
              <a:rPr lang="en-US" dirty="0"/>
              <a:t> affected</a:t>
            </a:r>
          </a:p>
          <a:p>
            <a:r>
              <a:rPr lang="en-US" dirty="0"/>
              <a:t>Self-employed health insurance </a:t>
            </a:r>
            <a:r>
              <a:rPr lang="en-US" dirty="0" smtClean="0"/>
              <a:t>deduction* </a:t>
            </a:r>
            <a:r>
              <a:rPr lang="en-US" dirty="0"/>
              <a:t>is </a:t>
            </a:r>
            <a:r>
              <a:rPr lang="en-US" b="1" dirty="0"/>
              <a:t>not</a:t>
            </a:r>
            <a:r>
              <a:rPr lang="en-US" dirty="0"/>
              <a:t> affected </a:t>
            </a:r>
          </a:p>
          <a:p>
            <a:r>
              <a:rPr lang="en-US" dirty="0"/>
              <a:t>IRA </a:t>
            </a:r>
            <a:r>
              <a:rPr lang="en-US" dirty="0" smtClean="0"/>
              <a:t>deduction* </a:t>
            </a:r>
            <a:r>
              <a:rPr lang="en-US" dirty="0"/>
              <a:t>is </a:t>
            </a:r>
            <a:r>
              <a:rPr lang="en-US" b="1" dirty="0"/>
              <a:t>not</a:t>
            </a:r>
            <a:r>
              <a:rPr lang="en-US" dirty="0"/>
              <a:t> affected</a:t>
            </a:r>
          </a:p>
          <a:p>
            <a:r>
              <a:rPr lang="en-US" dirty="0" smtClean="0"/>
              <a:t>Schedule SE tax* and ½ SE tax deduction* are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dirty="0" smtClean="0"/>
              <a:t>affected</a:t>
            </a:r>
          </a:p>
          <a:p>
            <a:pPr marL="0" indent="0">
              <a:buNone/>
            </a:pPr>
            <a:r>
              <a:rPr lang="en-US" dirty="0" smtClean="0"/>
              <a:t>* And, these items do </a:t>
            </a:r>
            <a:r>
              <a:rPr lang="en-US" b="1" dirty="0" smtClean="0"/>
              <a:t>not</a:t>
            </a:r>
            <a:r>
              <a:rPr lang="en-US" dirty="0" smtClean="0"/>
              <a:t> affect the </a:t>
            </a:r>
            <a:r>
              <a:rPr lang="en-US" dirty="0" err="1" smtClean="0"/>
              <a:t>QBI</a:t>
            </a:r>
            <a:r>
              <a:rPr lang="en-US" dirty="0" smtClean="0"/>
              <a:t> deduction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 Implications</a:t>
            </a:r>
          </a:p>
        </p:txBody>
      </p:sp>
    </p:spTree>
    <p:extLst>
      <p:ext uri="{BB962C8B-B14F-4D97-AF65-F5344CB8AC3E}">
        <p14:creationId xmlns:p14="http://schemas.microsoft.com/office/powerpoint/2010/main" val="2609876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602722"/>
            <a:ext cx="9753600" cy="47218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20% of the lesser of</a:t>
            </a:r>
          </a:p>
          <a:p>
            <a:pPr lvl="1"/>
            <a:r>
              <a:rPr lang="en-US" dirty="0" smtClean="0"/>
              <a:t>Combined qualified business income (for in-scope returns)</a:t>
            </a:r>
          </a:p>
          <a:p>
            <a:pPr lvl="2"/>
            <a:r>
              <a:rPr lang="en-US" sz="2600" dirty="0" smtClean="0"/>
              <a:t>Schedule </a:t>
            </a:r>
            <a:r>
              <a:rPr lang="en-US" sz="2600" dirty="0"/>
              <a:t>C </a:t>
            </a:r>
            <a:r>
              <a:rPr lang="en-US" sz="2600" dirty="0" smtClean="0"/>
              <a:t>profit</a:t>
            </a:r>
            <a:r>
              <a:rPr lang="en-US" sz="2800" dirty="0"/>
              <a:t> (as shown on Schedule C)</a:t>
            </a:r>
            <a:endParaRPr lang="en-US" sz="2600" dirty="0" smtClean="0"/>
          </a:p>
          <a:p>
            <a:pPr lvl="2"/>
            <a:r>
              <a:rPr lang="en-US" sz="2600" dirty="0" smtClean="0"/>
              <a:t>plus </a:t>
            </a:r>
            <a:r>
              <a:rPr lang="en-US" sz="2600" dirty="0"/>
              <a:t>qualified REIT dividends (section 199A dividends</a:t>
            </a:r>
            <a:r>
              <a:rPr lang="en-US" sz="2600" dirty="0" smtClean="0"/>
              <a:t>)</a:t>
            </a:r>
            <a:r>
              <a:rPr lang="en-US" sz="2600" dirty="0"/>
              <a:t> </a:t>
            </a:r>
            <a:endParaRPr lang="en-US" sz="2600" dirty="0" smtClean="0"/>
          </a:p>
          <a:p>
            <a:pPr lvl="3"/>
            <a:r>
              <a:rPr lang="en-US" sz="2200" dirty="0" smtClean="0"/>
              <a:t>Form </a:t>
            </a:r>
            <a:r>
              <a:rPr lang="en-US" sz="2200" dirty="0"/>
              <a:t>1099-DIV has a </a:t>
            </a:r>
            <a:r>
              <a:rPr lang="en-US" sz="2200" dirty="0" smtClean="0"/>
              <a:t>new </a:t>
            </a:r>
            <a:r>
              <a:rPr lang="en-US" sz="2200" dirty="0"/>
              <a:t>box 5 for 199A </a:t>
            </a:r>
            <a:r>
              <a:rPr lang="en-US" sz="2200" dirty="0" smtClean="0"/>
              <a:t>dividends</a:t>
            </a:r>
            <a:endParaRPr lang="en-US" sz="2200" dirty="0"/>
          </a:p>
          <a:p>
            <a:pPr lvl="1"/>
            <a:r>
              <a:rPr lang="en-US" dirty="0"/>
              <a:t>Taxable income in excess of any net capital gain* and before the </a:t>
            </a:r>
            <a:r>
              <a:rPr lang="en-US" dirty="0" err="1"/>
              <a:t>QBI</a:t>
            </a:r>
            <a:r>
              <a:rPr lang="en-US" dirty="0"/>
              <a:t> </a:t>
            </a:r>
            <a:r>
              <a:rPr lang="en-US" dirty="0" smtClean="0"/>
              <a:t>deduction</a:t>
            </a:r>
          </a:p>
          <a:p>
            <a:r>
              <a:rPr lang="en-US" dirty="0" smtClean="0"/>
              <a:t>Find </a:t>
            </a:r>
            <a:r>
              <a:rPr lang="en-US" dirty="0" err="1"/>
              <a:t>QBI</a:t>
            </a:r>
            <a:r>
              <a:rPr lang="en-US" dirty="0"/>
              <a:t> deduction in Pub 4012 Tab F for TaxSlayer entries</a:t>
            </a:r>
          </a:p>
          <a:p>
            <a:pPr marL="0" indent="0">
              <a:buNone/>
            </a:pPr>
            <a:r>
              <a:rPr lang="en-US" sz="2200" dirty="0"/>
              <a:t>* The term “net capital gain” means the excess of the net long-term capital gain for the taxable year over the net short-term capital loss for such year increased by qualified dividends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QBI</a:t>
            </a:r>
          </a:p>
        </p:txBody>
      </p:sp>
      <p:sp>
        <p:nvSpPr>
          <p:cNvPr id="7" name="Rectangle 6"/>
          <p:cNvSpPr/>
          <p:nvPr/>
        </p:nvSpPr>
        <p:spPr>
          <a:xfrm>
            <a:off x="9220200" y="1371600"/>
            <a:ext cx="1957445" cy="430887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ctr"/>
            <a:r>
              <a:rPr lang="en-US" sz="2000" b="1" dirty="0"/>
              <a:t>Pub 4012 Tab F</a:t>
            </a:r>
          </a:p>
        </p:txBody>
      </p:sp>
    </p:spTree>
    <p:extLst>
      <p:ext uri="{BB962C8B-B14F-4D97-AF65-F5344CB8AC3E}">
        <p14:creationId xmlns:p14="http://schemas.microsoft.com/office/powerpoint/2010/main" val="62975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REIT and Qualified Business Income</a:t>
            </a:r>
          </a:p>
        </p:txBody>
      </p:sp>
      <p:pic>
        <p:nvPicPr>
          <p:cNvPr id="7" name="Picture 6" descr="Screen Shot 2018-09-20 at 8.01.3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918" y="457201"/>
            <a:ext cx="8441211" cy="56741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6172200" y="3395547"/>
            <a:ext cx="1600200" cy="4144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698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Schedule C profit (QBI): $10,000</a:t>
            </a:r>
          </a:p>
          <a:p>
            <a:r>
              <a:rPr lang="en-US" dirty="0"/>
              <a:t>2018 taxable income (before QBI deduction): $8,100</a:t>
            </a:r>
          </a:p>
          <a:p>
            <a:r>
              <a:rPr lang="en-US" dirty="0"/>
              <a:t>QBI deduction is 20% of the lesser of:</a:t>
            </a:r>
          </a:p>
          <a:p>
            <a:pPr lvl="1"/>
            <a:r>
              <a:rPr lang="en-US" dirty="0"/>
              <a:t>Schedule C profit (</a:t>
            </a:r>
            <a:r>
              <a:rPr lang="en-US" dirty="0" err="1"/>
              <a:t>QBI</a:t>
            </a:r>
            <a:r>
              <a:rPr lang="en-US" dirty="0"/>
              <a:t>) $10,000 </a:t>
            </a:r>
            <a:r>
              <a:rPr lang="en-US" b="1" dirty="0"/>
              <a:t>or </a:t>
            </a:r>
          </a:p>
          <a:p>
            <a:pPr lvl="1"/>
            <a:r>
              <a:rPr lang="en-US" dirty="0"/>
              <a:t>Taxable income (before the QBI deduction) $8,100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$8,100 x 20% = $1,620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QBI Deduction Example 1 without Capital Gain</a:t>
            </a:r>
          </a:p>
        </p:txBody>
      </p:sp>
    </p:spTree>
    <p:extLst>
      <p:ext uri="{BB962C8B-B14F-4D97-AF65-F5344CB8AC3E}">
        <p14:creationId xmlns:p14="http://schemas.microsoft.com/office/powerpoint/2010/main" val="30825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>
          <a:xfrm>
            <a:off x="1278832" y="1761433"/>
            <a:ext cx="10151167" cy="40233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2018 Schedule C profit (QBI): $10,000</a:t>
            </a:r>
          </a:p>
          <a:p>
            <a:pPr>
              <a:lnSpc>
                <a:spcPct val="110000"/>
              </a:lnSpc>
            </a:pPr>
            <a:r>
              <a:rPr lang="en-US" dirty="0"/>
              <a:t>2018 taxable income (before QBI deduction): $8,100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$700 of $8,100 is net capital gain income (incl. qualified dividends)</a:t>
            </a:r>
          </a:p>
          <a:p>
            <a:pPr>
              <a:lnSpc>
                <a:spcPct val="110000"/>
              </a:lnSpc>
            </a:pPr>
            <a:r>
              <a:rPr lang="en-US" dirty="0" err="1"/>
              <a:t>QBI</a:t>
            </a:r>
            <a:r>
              <a:rPr lang="en-US" dirty="0"/>
              <a:t> deduction is 20% of the lesser of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Schedule C profit (QBI) $10,000 </a:t>
            </a:r>
            <a:r>
              <a:rPr lang="en-US" b="1" dirty="0"/>
              <a:t>or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Taxable income in excess of net capital gain income (and before QBI deduction) $8,100 - $700 = $7,400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$7,400 x 20% = $1,480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 Example 2 with Capital gain</a:t>
            </a:r>
          </a:p>
        </p:txBody>
      </p:sp>
    </p:spTree>
    <p:extLst>
      <p:ext uri="{BB962C8B-B14F-4D97-AF65-F5344CB8AC3E}">
        <p14:creationId xmlns:p14="http://schemas.microsoft.com/office/powerpoint/2010/main" val="38972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Review Schedule C for QBI</a:t>
            </a:r>
          </a:p>
          <a:p>
            <a:r>
              <a:rPr lang="en-US" dirty="0"/>
              <a:t>Review REIT for box 5 section 199A dividends</a:t>
            </a:r>
          </a:p>
          <a:p>
            <a:r>
              <a:rPr lang="en-US" dirty="0"/>
              <a:t>Verify Form 1040 QBI calculation</a:t>
            </a:r>
          </a:p>
          <a:p>
            <a:r>
              <a:rPr lang="en-US" dirty="0"/>
              <a:t>Confirm QBI threshold not exceeded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 Quality Review</a:t>
            </a:r>
          </a:p>
        </p:txBody>
      </p:sp>
    </p:spTree>
    <p:extLst>
      <p:ext uri="{BB962C8B-B14F-4D97-AF65-F5344CB8AC3E}">
        <p14:creationId xmlns:p14="http://schemas.microsoft.com/office/powerpoint/2010/main" val="1366997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89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97F27F-78FB-46D3-BA67-317616989FD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Subtractions from a taxpayer’s adjusted gross income (AGI)</a:t>
            </a:r>
          </a:p>
          <a:p>
            <a:r>
              <a:rPr lang="en-US" dirty="0"/>
              <a:t>Reduces amount of income taxed</a:t>
            </a:r>
          </a:p>
          <a:p>
            <a:r>
              <a:rPr lang="en-US" dirty="0"/>
              <a:t>Most taxpayers have a choice</a:t>
            </a:r>
          </a:p>
          <a:p>
            <a:pPr lvl="1"/>
            <a:r>
              <a:rPr lang="en-US" dirty="0"/>
              <a:t>Standard deduction</a:t>
            </a:r>
          </a:p>
          <a:p>
            <a:pPr lvl="1"/>
            <a:r>
              <a:rPr lang="en-US" dirty="0"/>
              <a:t>Itemizing deductions</a:t>
            </a:r>
          </a:p>
          <a:p>
            <a:r>
              <a:rPr lang="en-US" dirty="0"/>
              <a:t>Use deduction that results in lower tax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Deductions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9982200" y="6438900"/>
            <a:ext cx="4460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CA9DEDEF-6F69-414D-8022-B8728DDD1708}" type="slidenum">
              <a:rPr lang="en-US" altLang="en-US" sz="1100" b="0">
                <a:solidFill>
                  <a:srgbClr val="B9C1C2"/>
                </a:solidFill>
                <a:ea typeface="SimSun" pitchFamily="2" charset="-122"/>
                <a:cs typeface="Arial" charset="0"/>
              </a:rPr>
              <a:pPr algn="ct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3</a:t>
            </a:fld>
            <a:endParaRPr lang="en-US" altLang="en-US" sz="1100" b="0">
              <a:solidFill>
                <a:srgbClr val="B9C1C2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434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Standard deduction is a fixed reduction of AGI based on:</a:t>
            </a:r>
          </a:p>
          <a:p>
            <a:pPr lvl="1"/>
            <a:r>
              <a:rPr lang="en-US" altLang="en-US" dirty="0"/>
              <a:t>Filing status</a:t>
            </a:r>
          </a:p>
          <a:p>
            <a:pPr lvl="1"/>
            <a:r>
              <a:rPr lang="en-US" altLang="en-US" dirty="0"/>
              <a:t>Age (65 or older)</a:t>
            </a:r>
          </a:p>
          <a:p>
            <a:pPr lvl="1"/>
            <a:r>
              <a:rPr lang="en-US" altLang="en-US" dirty="0"/>
              <a:t>Blindness</a:t>
            </a:r>
          </a:p>
          <a:p>
            <a:pPr lvl="1"/>
            <a:r>
              <a:rPr lang="en-US" altLang="en-US" dirty="0"/>
              <a:t>Dependency</a:t>
            </a:r>
          </a:p>
          <a:p>
            <a:r>
              <a:rPr lang="en-US" altLang="en-US" dirty="0"/>
              <a:t>Standard amounts change each year</a:t>
            </a:r>
          </a:p>
          <a:p>
            <a:r>
              <a:rPr lang="en-US" altLang="en-US" dirty="0"/>
              <a:t>Automatically calculated based on </a:t>
            </a:r>
            <a:r>
              <a:rPr lang="en-US" altLang="en-US" dirty="0" err="1"/>
              <a:t>TaxSlayer</a:t>
            </a:r>
            <a:r>
              <a:rPr lang="en-US" altLang="en-US" dirty="0"/>
              <a:t> entries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Deduction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standard deduction increased for </a:t>
            </a:r>
            <a:r>
              <a:rPr lang="en-US" b="1" dirty="0"/>
              <a:t>all </a:t>
            </a:r>
            <a:r>
              <a:rPr lang="en-US" dirty="0"/>
              <a:t>filers</a:t>
            </a:r>
          </a:p>
          <a:p>
            <a:pPr lvl="1"/>
            <a:r>
              <a:rPr lang="en-US" dirty="0"/>
              <a:t>Single or Married Filing Separately – $12,000</a:t>
            </a:r>
          </a:p>
          <a:p>
            <a:pPr lvl="1"/>
            <a:r>
              <a:rPr lang="en-US" dirty="0"/>
              <a:t>Married Filing Jointly or Qualifying </a:t>
            </a:r>
            <a:r>
              <a:rPr lang="en-US" dirty="0" err="1"/>
              <a:t>Widow(er</a:t>
            </a:r>
            <a:r>
              <a:rPr lang="en-US" dirty="0"/>
              <a:t>) – $24,000</a:t>
            </a:r>
          </a:p>
          <a:p>
            <a:pPr lvl="1"/>
            <a:r>
              <a:rPr lang="en-US" dirty="0"/>
              <a:t>Head of Household – $18,000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Personal exemption deduction suspended for 2018 through 2025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Deduction – TY 2018</a:t>
            </a:r>
          </a:p>
        </p:txBody>
      </p:sp>
    </p:spTree>
    <p:extLst>
      <p:ext uri="{BB962C8B-B14F-4D97-AF65-F5344CB8AC3E}">
        <p14:creationId xmlns:p14="http://schemas.microsoft.com/office/powerpoint/2010/main" val="3139783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as MFS</a:t>
            </a:r>
          </a:p>
          <a:p>
            <a:pPr lvl="1"/>
            <a:r>
              <a:rPr lang="en-US" altLang="en-US" dirty="0"/>
              <a:t>If either itemizes – both must itemize</a:t>
            </a:r>
          </a:p>
          <a:p>
            <a:pPr lvl="1"/>
            <a:r>
              <a:rPr lang="en-US" altLang="en-US" dirty="0"/>
              <a:t>Does not matter who files first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Note: if considered unmarried for Head of Household, may claim standard deduction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Cannot Claim Standard Deduction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Totally blind taxpayer or</a:t>
            </a:r>
          </a:p>
          <a:p>
            <a:r>
              <a:rPr lang="en-US" dirty="0"/>
              <a:t>Certified statement from eye doctor that </a:t>
            </a:r>
          </a:p>
          <a:p>
            <a:pPr lvl="1"/>
            <a:r>
              <a:rPr lang="en-US" dirty="0"/>
              <a:t>Taxpayer cannot see better than 20/200 in the better eye </a:t>
            </a:r>
            <a:r>
              <a:rPr lang="en-US" b="1" dirty="0">
                <a:solidFill>
                  <a:srgbClr val="000000"/>
                </a:solidFill>
              </a:rPr>
              <a:t>with</a:t>
            </a:r>
            <a:r>
              <a:rPr lang="en-US" dirty="0"/>
              <a:t> glasses or contact lenses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Field of vision not more than 20 degrees </a:t>
            </a:r>
          </a:p>
        </p:txBody>
      </p:sp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Blindness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121917" tIns="60958" rIns="121917" bIns="60958" rtlCol="0" anchor="t">
            <a:normAutofit/>
          </a:bodyPr>
          <a:lstStyle/>
          <a:p>
            <a:r>
              <a:rPr lang="en-US" altLang="en-US" dirty="0"/>
              <a:t>Dependent of another</a:t>
            </a:r>
          </a:p>
          <a:p>
            <a:pPr lvl="1"/>
            <a:r>
              <a:rPr lang="en-US" altLang="en-US" dirty="0"/>
              <a:t>Standard deduction is $350 plus earned income</a:t>
            </a:r>
          </a:p>
          <a:p>
            <a:pPr lvl="1"/>
            <a:r>
              <a:rPr lang="en-US" altLang="en-US" dirty="0"/>
              <a:t>Minimum: $1,050</a:t>
            </a:r>
          </a:p>
          <a:p>
            <a:pPr lvl="1"/>
            <a:r>
              <a:rPr lang="en-US" altLang="en-US" dirty="0"/>
              <a:t>Maximum: the regular standard deduction amount</a:t>
            </a:r>
          </a:p>
          <a:p>
            <a:pPr marL="913765" lvl="1" indent="-337820"/>
            <a:r>
              <a:rPr lang="en-US" altLang="en-US" dirty="0"/>
              <a:t>Plus $1,600 for 65 or older or blind </a:t>
            </a:r>
            <a:r>
              <a:rPr lang="en-US" altLang="en-US" dirty="0" smtClean="0"/>
              <a:t>Single </a:t>
            </a:r>
            <a:r>
              <a:rPr lang="en-US" altLang="en-US" dirty="0"/>
              <a:t>or HoH ($1,300 if MFJ, MFS, QW)</a:t>
            </a:r>
            <a:endParaRPr lang="en-US" altLang="en-US" dirty="0">
              <a:cs typeface="Calibri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Standard Deduction for Dependents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9601200" y="1295400"/>
            <a:ext cx="197252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/>
              <a:t>Pub 4012 Tab 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Dual status alien or a nonresident alien</a:t>
            </a:r>
          </a:p>
          <a:p>
            <a:pPr lvl="1"/>
            <a:r>
              <a:rPr lang="en-US" altLang="en-US" dirty="0"/>
              <a:t>May not be eligible for standard deduction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International certification required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Standard Deduction for Nonresident Aliens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296400" y="1371600"/>
            <a:ext cx="21336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Pub 519 Chapter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TY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97F27F-78FB-46D3-BA67-317616989FD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Verify blind (and disability if relevant to your state) entries in Intake Booklet</a:t>
            </a:r>
          </a:p>
          <a:p>
            <a:r>
              <a:rPr lang="en-US" altLang="en-US" dirty="0"/>
              <a:t>Verify type of deduction if MFS</a:t>
            </a:r>
          </a:p>
          <a:p>
            <a:r>
              <a:rPr lang="en-US" altLang="en-US" dirty="0"/>
              <a:t>Verify dependent’s standard deduction amount</a:t>
            </a:r>
          </a:p>
          <a:p>
            <a:pPr lvl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Quality Review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1107</Words>
  <Application>Microsoft Office PowerPoint</Application>
  <PresentationFormat>Widescreen</PresentationFormat>
  <Paragraphs>179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SimSun</vt:lpstr>
      <vt:lpstr>Arial</vt:lpstr>
      <vt:lpstr>Calibri</vt:lpstr>
      <vt:lpstr>Cambria</vt:lpstr>
      <vt:lpstr>Times New Roman</vt:lpstr>
      <vt:lpstr>Wingdings</vt:lpstr>
      <vt:lpstr>2018 Templet</vt:lpstr>
      <vt:lpstr>Standard Deduction Qualified Business Income Deduction</vt:lpstr>
      <vt:lpstr>Deductions</vt:lpstr>
      <vt:lpstr>Standard Deduction</vt:lpstr>
      <vt:lpstr>Standard Deduction – TY 2018</vt:lpstr>
      <vt:lpstr>Cannot Claim Standard Deduction</vt:lpstr>
      <vt:lpstr>Blindness</vt:lpstr>
      <vt:lpstr>Standard Deduction for Dependents</vt:lpstr>
      <vt:lpstr>Standard Deduction for Nonresident Aliens</vt:lpstr>
      <vt:lpstr>Quality Review</vt:lpstr>
      <vt:lpstr>Standard Deduction</vt:lpstr>
      <vt:lpstr>Qualified Business Income Deduction</vt:lpstr>
      <vt:lpstr>Qualified Business Income</vt:lpstr>
      <vt:lpstr>QBI Deduction Implications</vt:lpstr>
      <vt:lpstr>Calculating QBI</vt:lpstr>
      <vt:lpstr>REIT and Qualified Business Income</vt:lpstr>
      <vt:lpstr>QBI Deduction Example 1 without Capital Gain</vt:lpstr>
      <vt:lpstr>QBI Deduction Example 2 with Capital gain</vt:lpstr>
      <vt:lpstr>QBI Deduction Quality Review</vt:lpstr>
      <vt:lpstr>QBI Deduction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Deduction Qualified Business Income Deduction</dc:title>
  <dc:creator/>
  <cp:lastModifiedBy/>
  <cp:revision>19</cp:revision>
  <dcterms:created xsi:type="dcterms:W3CDTF">2018-10-09T20:45:33Z</dcterms:created>
  <dcterms:modified xsi:type="dcterms:W3CDTF">2018-12-27T20:27:48Z</dcterms:modified>
</cp:coreProperties>
</file>